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9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Obrázek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Obrázek 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Obrázek 8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0" name="Obrázek 8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Obrázek 13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33" name="Obrázek 13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Obrázek 17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6" name="Obrázek 1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0" y="0"/>
            <a:ext cx="6582960" cy="615600"/>
          </a:xfrm>
          <a:prstGeom prst="rect">
            <a:avLst/>
          </a:prstGeom>
          <a:solidFill>
            <a:srgbClr val="35B2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 hidden="1"/>
          <p:cNvSpPr/>
          <p:nvPr/>
        </p:nvSpPr>
        <p:spPr>
          <a:xfrm>
            <a:off x="0" y="6524640"/>
            <a:ext cx="9138960" cy="32832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620640"/>
            <a:ext cx="9138960" cy="6624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4" name="Picture 12"/>
          <p:cNvPicPr/>
          <p:nvPr/>
        </p:nvPicPr>
        <p:blipFill>
          <a:blip r:embed="rId15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6" name="Picture 12"/>
          <p:cNvPicPr/>
          <p:nvPr/>
        </p:nvPicPr>
        <p:blipFill>
          <a:blip r:embed="rId16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0" y="0"/>
            <a:ext cx="9138960" cy="2560320"/>
          </a:xfrm>
          <a:prstGeom prst="rect">
            <a:avLst/>
          </a:prstGeom>
          <a:solidFill>
            <a:srgbClr val="35B2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0" y="6093000"/>
            <a:ext cx="9138960" cy="75996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0" y="2565360"/>
            <a:ext cx="3271680" cy="57132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5867280" y="2565360"/>
            <a:ext cx="3271680" cy="57132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/>
          <p:cNvPicPr/>
          <p:nvPr/>
        </p:nvPicPr>
        <p:blipFill>
          <a:blip r:embed="rId14"/>
          <a:stretch/>
        </p:blipFill>
        <p:spPr>
          <a:xfrm>
            <a:off x="3286080" y="2571840"/>
            <a:ext cx="2566800" cy="604440"/>
          </a:xfrm>
          <a:prstGeom prst="rect">
            <a:avLst/>
          </a:prstGeom>
          <a:ln>
            <a:noFill/>
          </a:ln>
        </p:spPr>
      </p:pic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6582960" cy="615600"/>
          </a:xfrm>
          <a:prstGeom prst="rect">
            <a:avLst/>
          </a:prstGeom>
          <a:solidFill>
            <a:srgbClr val="35B2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0" y="6524640"/>
            <a:ext cx="9138960" cy="32832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0" y="620640"/>
            <a:ext cx="9138960" cy="6624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52" name="Picture 12"/>
          <p:cNvPicPr/>
          <p:nvPr/>
        </p:nvPicPr>
        <p:blipFill>
          <a:blip r:embed="rId15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pic>
        <p:nvPicPr>
          <p:cNvPr id="53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54" name="Picture 12"/>
          <p:cNvPicPr/>
          <p:nvPr/>
        </p:nvPicPr>
        <p:blipFill>
          <a:blip r:embed="rId16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6582960" cy="615600"/>
          </a:xfrm>
          <a:prstGeom prst="rect">
            <a:avLst/>
          </a:prstGeom>
          <a:solidFill>
            <a:srgbClr val="35B2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0" y="6524640"/>
            <a:ext cx="9138960" cy="32832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0" y="620640"/>
            <a:ext cx="9138960" cy="6624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95" name="Picture 12"/>
          <p:cNvPicPr/>
          <p:nvPr/>
        </p:nvPicPr>
        <p:blipFill>
          <a:blip r:embed="rId15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pic>
        <p:nvPicPr>
          <p:cNvPr id="96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97" name="Picture 12"/>
          <p:cNvPicPr/>
          <p:nvPr/>
        </p:nvPicPr>
        <p:blipFill>
          <a:blip r:embed="rId16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sp>
        <p:nvSpPr>
          <p:cNvPr id="9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6582960" cy="615600"/>
          </a:xfrm>
          <a:prstGeom prst="rect">
            <a:avLst/>
          </a:prstGeom>
          <a:solidFill>
            <a:srgbClr val="35B2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0" y="6524640"/>
            <a:ext cx="9138960" cy="32832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0" y="620640"/>
            <a:ext cx="9138960" cy="66240"/>
          </a:xfrm>
          <a:prstGeom prst="rect">
            <a:avLst/>
          </a:prstGeom>
          <a:solidFill>
            <a:srgbClr val="D0D0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138" name="Picture 12"/>
          <p:cNvPicPr/>
          <p:nvPr/>
        </p:nvPicPr>
        <p:blipFill>
          <a:blip r:embed="rId15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pic>
        <p:nvPicPr>
          <p:cNvPr id="139" name="Picture 2"/>
          <p:cNvPicPr/>
          <p:nvPr/>
        </p:nvPicPr>
        <p:blipFill>
          <a:blip r:embed="rId14"/>
          <a:stretch/>
        </p:blipFill>
        <p:spPr>
          <a:xfrm>
            <a:off x="6572160" y="0"/>
            <a:ext cx="2566800" cy="604440"/>
          </a:xfrm>
          <a:prstGeom prst="rect">
            <a:avLst/>
          </a:prstGeom>
          <a:ln>
            <a:noFill/>
          </a:ln>
        </p:spPr>
      </p:pic>
      <p:pic>
        <p:nvPicPr>
          <p:cNvPr id="140" name="Picture 12"/>
          <p:cNvPicPr/>
          <p:nvPr/>
        </p:nvPicPr>
        <p:blipFill>
          <a:blip r:embed="rId16"/>
          <a:stretch/>
        </p:blipFill>
        <p:spPr>
          <a:xfrm>
            <a:off x="0" y="6505560"/>
            <a:ext cx="347400" cy="347400"/>
          </a:xfrm>
          <a:prstGeom prst="rect">
            <a:avLst/>
          </a:prstGeom>
          <a:ln>
            <a:noFill/>
          </a:ln>
        </p:spPr>
      </p:pic>
      <p:sp>
        <p:nvSpPr>
          <p:cNvPr id="14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gorig@utb.cz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23640" y="404640"/>
            <a:ext cx="8492040" cy="15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cs-CZ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VLIV TRANSFERU INOVACÍ A CHRÁNĚNÉHO DUŠEVNÍHO VLASTNICTVÍ NA ROZVOJ SPOLUPRÁCE UNIVERZITY S PRAXÍ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216000" y="3860640"/>
            <a:ext cx="8781840" cy="165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8040"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8040"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Ing. Dana Kreizlová, </a:t>
            </a: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specialista IP, patentový zástupce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8040"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Ing. Ivana Bartoníková, </a:t>
            </a: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ředitelka Centra transferu technologií UTB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8040"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Ing. Přemysl Strážnický, Ph.D., </a:t>
            </a: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specialista transferu technologií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8040"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Znázornění výsledků UTB v letech 2001-2023 - uděleno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12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13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14" name="Obrázek 213"/>
          <p:cNvPicPr/>
          <p:nvPr/>
        </p:nvPicPr>
        <p:blipFill>
          <a:blip r:embed="rId2"/>
          <a:stretch/>
        </p:blipFill>
        <p:spPr>
          <a:xfrm>
            <a:off x="936000" y="972000"/>
            <a:ext cx="7128000" cy="544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54760" y="1008000"/>
            <a:ext cx="8011800" cy="51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Metodika hodnocení VVO 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nesporně ovlivnila tuto fázi vývoje  ve smyslu expanze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ochrany duševního vlastnictví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. Záměrem úprav Metodiky v této fázi bylo „vtažení“ VVO do procesu „patentování“          a získávání zkušeností univerzit a výzkumných organizací na poli průmyslových práv.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Masívní podpora vlivem Metodiky znamenala pro UTB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výrazný růst počtu přihlášek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i získaných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ochranných dokumentů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ale postupně ukázala rostoucí potřebu důrazu také na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další kritéria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umožňující podchycení nejen kvantitativních parametrů, ale i ostatních důležitých faktorů.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Možnosti vzájemného porovnání jednotlivých výsledků: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 interně – univerzita vybere tzv. Excelentní výsledky VaV (kritéria)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 zvenčí – jednání s potenciálními partnery o uplatnění/využití výsledků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0" y="0"/>
            <a:ext cx="64789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Vliv Metodiky hodnocení na intenzitu „patentování“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96000" y="972000"/>
            <a:ext cx="8205840" cy="52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Již v této fázi byl tedy na univerzitách a ostatních VVO kladen stále vyšší důraz na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tvorbu a ochranu výsledků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aplikovaného výzkumu </a:t>
            </a:r>
            <a:r>
              <a:rPr lang="cs-CZ" sz="2000" b="1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 vysokým aplikačním potenciálem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u nichž pak navazovala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jednání 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směřující k reálnému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uplatnění v praxi.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Také na UTB se těžiště činnosti výzkumných týmů i CTT postupně přesouvá „od kvantity“ ke tvorbě a ochraně právě těchto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aplikovatelných výsledků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Záměr je na celostátní úrovni podpořen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projektovou výzvou OP </a:t>
            </a:r>
            <a:r>
              <a:rPr lang="cs-CZ" sz="2000" b="0" i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VaVpI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(na UTB projekt CZ.1.05/3.1.00/10.0205, realizovaný v letech 2012-2014 ), která si kladla za cíl podpořit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budování center pro transfer technologií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na univerzitách a VVO nebo rozvoj a optimalizaci činnosti center stávajících.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této době CTT na UTB ve Zlíně vytvořilo a aplikovalo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schéma transferu technologií 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rovněž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schéma výběru výsledků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doporučených pro transferová jednání, zejména nabídky licencí: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0" y="0"/>
            <a:ext cx="64789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Zkušenosti z vývoje a nastavené transferové postupy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Schéma nakládání s výstupy VaV – ochrana a transfer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2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22" name="CustomShape 4"/>
          <p:cNvSpPr/>
          <p:nvPr/>
        </p:nvSpPr>
        <p:spPr>
          <a:xfrm>
            <a:off x="432000" y="731880"/>
            <a:ext cx="8425440" cy="545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23" name="Picture 7"/>
          <p:cNvPicPr/>
          <p:nvPr/>
        </p:nvPicPr>
        <p:blipFill>
          <a:blip r:embed="rId2"/>
          <a:stretch/>
        </p:blipFill>
        <p:spPr>
          <a:xfrm>
            <a:off x="2326680" y="653040"/>
            <a:ext cx="4481640" cy="553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Schéma výběru výsledků vhodných k transferu - 2011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2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27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28" name="Obrázek 1"/>
          <p:cNvPicPr/>
          <p:nvPr/>
        </p:nvPicPr>
        <p:blipFill>
          <a:blip r:embed="rId2"/>
          <a:stretch/>
        </p:blipFill>
        <p:spPr>
          <a:xfrm>
            <a:off x="594720" y="898200"/>
            <a:ext cx="8159760" cy="524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10760" y="884160"/>
            <a:ext cx="8227080" cy="53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Druhá etapa 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činnosti CTT na UTB ve Zlíně, se stále pokračujícím zajišťováním průmyslově právní ochrany kvalitních výstupů VaV, je charakteristická intenzívním </a:t>
            </a:r>
            <a:r>
              <a:rPr lang="cs-CZ" sz="2000" b="1" i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transferem technologií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Od center pro transfer technologií na univerzitách a VVO obecně se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především v období posledních deseti let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očekává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NEJEN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plnění manažerské role na poli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ochrany duševního vlastnictví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ALE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souběžně také významný a ekonomicky efektivní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transfer technologií.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Předpoklady a podmínky: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 aktivní spolupráce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 výzkumnými týmy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i navenek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 aplikační sférou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 spolupráce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 právním oddělením rektorátu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ve věci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licenčních a dalších  	smluv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zejména NDA, smluv o poskytnutí know-how apod.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Vliv Metodiky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na tuto fázi rozvoje transferu techologií -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klesá míra  podpory výsledků „pouze“ chráněných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vyšší stupeň hodnocení se váže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na „transferovou koncovku“ procesu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– licenci či jiné analogické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využití.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0" y="0"/>
            <a:ext cx="64789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Druhá etapa působnosti Centra transferu technologií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04000" y="1041480"/>
            <a:ext cx="8277840" cy="51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 účasti a podpory CTT a velmi často z jeho přímé iniciativy začala probíhat a dosud intenzívně probíhají četná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licenční jednání.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Jejich výsledky dokumentují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počty uzavřených licencí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dalších smluv z oblasti transferu technologií – v minulém roce 2023 to bylo celkem     7 licenčních smluv.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 celé období let 2008 až 2023 byly uzavřeny z iniciativy nebo za asistence CTT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licence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k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více než 40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průmyslovým právům a ostatním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právům duševního vlastnictví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 to prostřednictvím celkem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50 licenčních smluv.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Vedle patentových a vzorových licencí byly v  uvedeném období uzavírány také další typy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smluv z oblasti transferu technologií  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(počet 45), které zahrnují například smlouvy o využití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know-how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autorské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licence, smlouvy o využití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ověřených technologií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metodik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   a také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převody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průmyslových práv.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0" y="0"/>
            <a:ext cx="64789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Licenční a další transferová jednání s partnery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4" name="CustomShape 2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5" name="CustomShape 3"/>
          <p:cNvSpPr/>
          <p:nvPr/>
        </p:nvSpPr>
        <p:spPr>
          <a:xfrm>
            <a:off x="230040" y="792000"/>
            <a:ext cx="8409960" cy="51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6" name="CustomShape 4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Přehled vývoje transferových aktivit na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Obrázek 236"/>
          <p:cNvPicPr/>
          <p:nvPr/>
        </p:nvPicPr>
        <p:blipFill>
          <a:blip r:embed="rId2"/>
          <a:stretch/>
        </p:blipFill>
        <p:spPr>
          <a:xfrm>
            <a:off x="720000" y="1086840"/>
            <a:ext cx="7681680" cy="481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40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41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42" name="CustomShape 5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Uzavřené licence k průmyslovým právům a know-how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3" name="Obrázek 242"/>
          <p:cNvPicPr/>
          <p:nvPr/>
        </p:nvPicPr>
        <p:blipFill>
          <a:blip r:embed="rId2"/>
          <a:stretch/>
        </p:blipFill>
        <p:spPr>
          <a:xfrm>
            <a:off x="623160" y="792000"/>
            <a:ext cx="7825320" cy="574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Přehled vývoje transferových aktivit na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4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47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Obrázek 247"/>
          <p:cNvPicPr/>
          <p:nvPr/>
        </p:nvPicPr>
        <p:blipFill>
          <a:blip r:embed="rId2"/>
          <a:stretch/>
        </p:blipFill>
        <p:spPr>
          <a:xfrm>
            <a:off x="1656000" y="799200"/>
            <a:ext cx="5959440" cy="529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79640" y="907560"/>
            <a:ext cx="8708760" cy="57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32000" y="144000"/>
            <a:ext cx="835092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76040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		Historické kořeny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60000" y="792000"/>
            <a:ext cx="8278920" cy="554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Přehled vývoje koncepce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ochrany duševního vlastnictví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na UTB ve Zlíně a navazující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intenzifikace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jeho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využívání v praxi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Počátek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systémového interního přístupu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k duševnímu vlastnictví obecně – jak ve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výrobních podnicích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tak ve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výzkumných organizacích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historicky souvisí se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změnou legislativy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týkající se průmyslových i autorských práv před více než 30 lety –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Zákon 527/1990 Sb. o vynálezech a zlepšovacích návrzích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Princip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výlučné ochrany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si vyžádal odpovídající nastavení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interního systému nakládání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s duševním vlastnictvím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		prostřednictvím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vnitřních předpisů – nové faktory: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 přechod od pozice tzv.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„správce duševního vlastnictví“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k pozici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„majitel“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s nutností systematicky pečovat o tento nehmotný majetek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 potřeba interně ošetřit nakládání se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zlepšovacími návrhy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které výše uvedený zákon 527/1990 Sb. upravuje pouze rámcově (část čtvrtá, § 72-74).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Celkový přehled transferových aktivit na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5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52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Obrázek 252"/>
          <p:cNvPicPr/>
          <p:nvPr/>
        </p:nvPicPr>
        <p:blipFill>
          <a:blip r:embed="rId2"/>
          <a:stretch/>
        </p:blipFill>
        <p:spPr>
          <a:xfrm>
            <a:off x="1695600" y="1188360"/>
            <a:ext cx="5790960" cy="45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Projektová podpora transferových aktivit na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5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57" name="CustomShape 4"/>
          <p:cNvSpPr/>
          <p:nvPr/>
        </p:nvSpPr>
        <p:spPr>
          <a:xfrm>
            <a:off x="230040" y="1008000"/>
            <a:ext cx="8726040" cy="46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GAMA 1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letech 2016 až 2019 CTT UTB ve Zlíně organizovalo a podpořilo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celkem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 transferových projektů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v  celkové hodnotě 10.549.043,-Kč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rámci projektové výzvy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GAMA1 TAČR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(Komercializace na UTB ve Zlíně)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Výstupy do praxe: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Ze 14 realizovaných projektů byla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 6 projektů uzavřena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předlicenční smlouva a následná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licenční smlouva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(FT 1x, CPS 4x, FaME 1x),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u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projektů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byla uzavřena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smlouva o poskytnutí know-how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(analogie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licenční smlouvy) – UNI 1x, FLKŘ 2x.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Projektová podpora transferových aktivit na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60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61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GAMA 2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letech 2020 až 2022 CTT UTB ve Zlíně organizovalo a podpořilo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celkem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 transferových projektů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 celkové finanční hodnotě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11.130.000,-Kč v rámci projektové výzvy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GAMA2 TAČR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Komercializace na UTB ve Zlíně II)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 úspěšným ukončením k datu 31. 12. 2022 v počtu 13 projektů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(UNI 4 projekty, CPS 5 projektů, FLKŘ 1 projekt, FMK 2 projekty, FAI 1 projekt).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Význam a přínosy transferových aktivit na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64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65" name="CustomShape 4"/>
          <p:cNvSpPr/>
          <p:nvPr/>
        </p:nvSpPr>
        <p:spPr>
          <a:xfrm>
            <a:off x="407160" y="936000"/>
            <a:ext cx="8304840" cy="52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Souvisejícím přínosem uvedených aktivit je navazování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nových kontaktů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univerzity s průmyslovými partnery, prohlubování stávajících vazeb,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monitorování potřeb a požadavků praxe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spolupráce na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projektech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Vedle nesporného posilování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image univerzity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dochází na obou stranách k obohacování zkušeností </a:t>
            </a:r>
            <a:r>
              <a:rPr lang="cs-CZ" sz="2000" b="1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z licenčních jednání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CTT působí na UTB jako významný 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spojovací článek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, jehož úkolem je</a:t>
            </a:r>
            <a:r>
              <a:rPr lang="cs-CZ" sz="2000" b="0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napomáhat budování </a:t>
            </a:r>
            <a:r>
              <a:rPr lang="cs-CZ" sz="2000" b="1" i="1" u="sng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vazeb  mezi univerzitou a průmyslovou praxí</a:t>
            </a: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.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Příkladem úspěšných transferů realizovaných UTB ve Zlíně může být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– volejbalový míč „Handshake“,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– edukační ilustrovaná kniha „Nezapomeň na nohy“,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– zpracování odpadu rostlinného a živočišného původu na bílkovinná hydrolyzát pro různé aplikace – blok chráněných výzkumných řešení.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Volejbalový míč „Handshake“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68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69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70" name="Obrázek 269"/>
          <p:cNvPicPr/>
          <p:nvPr/>
        </p:nvPicPr>
        <p:blipFill>
          <a:blip r:embed="rId2"/>
          <a:stretch/>
        </p:blipFill>
        <p:spPr>
          <a:xfrm>
            <a:off x="2051640" y="1224000"/>
            <a:ext cx="5118120" cy="467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Volejbalový míč „Handshake“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73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74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75" name="Obrázek 274"/>
          <p:cNvPicPr/>
          <p:nvPr/>
        </p:nvPicPr>
        <p:blipFill>
          <a:blip r:embed="rId2"/>
          <a:stretch/>
        </p:blipFill>
        <p:spPr>
          <a:xfrm>
            <a:off x="1512000" y="1457640"/>
            <a:ext cx="6047640" cy="437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Volejbalový míč „Handshake“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78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79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80" name="Obrázek 279"/>
          <p:cNvPicPr/>
          <p:nvPr/>
        </p:nvPicPr>
        <p:blipFill>
          <a:blip r:embed="rId2"/>
          <a:stretch/>
        </p:blipFill>
        <p:spPr>
          <a:xfrm>
            <a:off x="1584000" y="1388880"/>
            <a:ext cx="5975640" cy="461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Volejbalový míč „Handshake“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83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84" name="CustomShape 4"/>
          <p:cNvSpPr/>
          <p:nvPr/>
        </p:nvSpPr>
        <p:spPr>
          <a:xfrm>
            <a:off x="360000" y="1224000"/>
            <a:ext cx="835200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Volejbalový míč „Handshake“ </a:t>
            </a:r>
            <a:endParaRPr lang="cs-CZ" sz="2000" b="1" i="1" strike="noStrike" spc="-1">
              <a:solidFill>
                <a:srgbClr val="2E74B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Dílčí projekt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Designový návrh volejbalového míče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řešený na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Univerzitním institutu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UTB ve Zlíně, řešitelé Ing. Martina Černeková, Ph.D., MgA. Zuzana Oharek Bahulová, Ph.D., BcA. Filip Močička,  -součást komplexního projektu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Komercializace na Univerzitě Tomáše Bati ve Zlíně II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= GAMA II 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(TP01010006) financovaného TAČR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</a:pP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Průmyslově právní ochrana: </a:t>
            </a:r>
            <a:r>
              <a:rPr lang="cs-CZ" sz="20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cs-CZ" sz="20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růmyslový vzor Společenství č. 008330757-0001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u Úřadu Evropské unie pro duševní vlastnictví (EUIPO) chrání  design volejbalového míče s názvem „Handshake“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 transferu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Převod práv na výrobce - firmu GALA a.s. Prostějov  </a:t>
            </a: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Volejbalový míč „Handshake“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87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88" name="CustomShape 4"/>
          <p:cNvSpPr/>
          <p:nvPr/>
        </p:nvSpPr>
        <p:spPr>
          <a:xfrm>
            <a:off x="504000" y="936000"/>
            <a:ext cx="8280000" cy="51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TextShape 5"/>
          <p:cNvSpPr txBox="1"/>
          <p:nvPr/>
        </p:nvSpPr>
        <p:spPr>
          <a:xfrm>
            <a:off x="360000" y="864000"/>
            <a:ext cx="849600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Ocenění: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 volejbalového míče byl oceněn </a:t>
            </a:r>
            <a:r>
              <a:rPr lang="cs-CZ" sz="2000" b="0" i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German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2000" b="0" i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Innovation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2000" b="0" i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Award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za rok 2021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(v kategorii Excellence in Business to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Consumer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Travel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Sports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&amp;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Outdoor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Goods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 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Dále získal tento volejbalový míč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čestnou cenu Inovace roku 2023 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soutěži o Cenu INOVACE ROKU 2023, kterou vyhlašuje pravidelně od roku 1996 Asociace inovačního podnikání (AIP) České republiky. 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Certifikace: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Volejbalový míč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Handshake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typ Pro-line BV5595S vyrobený lepenou technologií je určen pro klasický halový volejbal a je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schválen Českým volejbalovým svazem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jako hrací míč pro extraligu mužů a extraligu žen od soutěžního období 2022/2023. Míč má též certifikaci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Mezinárodní volejbalové federace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Fédération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Internationale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Volleyball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FIVB) na období 2023-2027 a je způsobilý pro nejvyšší mezinárodní soutěže.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Volejbalový míč „Handshake“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92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93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5"/>
          <p:cNvSpPr txBox="1"/>
          <p:nvPr/>
        </p:nvSpPr>
        <p:spPr>
          <a:xfrm>
            <a:off x="216000" y="864000"/>
            <a:ext cx="8640000" cy="532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Popis a výhody: 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Pojmenování „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handshake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 - červený a modrý díl     vytváří dojem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podaných rukou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pozitivní sportovní gesto. Díky kombinaci tří barev je míč během hry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dobře viditelný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nejen pro hráče, ale i diváky.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Konstrukční a vzhledové řešení míče je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dvanáctidílné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kde všechna míčová pole mají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stejný tvar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optimální  pro snížení rizika deformace míče při jeho používání,             </a:t>
            </a: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rovnoměrné rozložení spojů po povrchu míče – stejnoměrné letové 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vlastnosti při různých natočeních míče po jeho odehrání          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zásadní posun a výhoda ve srovnání s původním 10-ti dílným řešením    – výhodné  technologicky 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zjednodušení výrobního procesu 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Prvek „podání ruky“, který vytváří červený a modrý díl, je vnímán uživateli velmi pozitivně. Míč současně splňuje nejnáročnější požadavky na hru 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letové vlastnosti a viditelnost. Díky konstrukci míče ze dvanácti stejných dílů je při výrobě zapotřebí pouze jeden tvar vysekávacího nože. To přispívá k úspoře výrobních i materiálových nákladů.</a:t>
            </a: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14200" y="857160"/>
            <a:ext cx="8708760" cy="554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 tomu bylo primárně u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výrobních podniků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a následně i u vědeckovýzkumných celků –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univerzit a výzkumných ústavů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Ochrana duševního vlastnictví u výrobních podniků –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komerční subjekty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konkurenční výhoda při podnikání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patent = monopol –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výlučné právo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k využívání chráněného řešení nebo udělení práva jinému (licence)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  vědeckovýzkumných institucí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omezené možnosti nakládání: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	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nejedná se o podnikatelské subjekty (výroba, prodej)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	– rozpočtové organizace (na bázi veřejných zdrojů)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Dotazy – může vůbec mít univerzita patent? (či jiné průmyslové právo?)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    – pokud ano, proč to má smysl a jak s ním dále nakládat?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zákon 527/1990 Sb. nevylučuje tuto možnost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 žádného přihlašovatele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masívní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publikační činnost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pro univerzity nezbytná – zavírá cestu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k „patentování“ i u výsledků, které mají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vysoký aplikační potenciál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		( pokud se včas nevstoupí do řízení) – problematické pro transfer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0" y="0"/>
            <a:ext cx="64958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1080" indent="-176040"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Role patentu pro univerzitu jako VVO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Volejbalový míč „Handshake“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97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98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5"/>
          <p:cNvSpPr txBox="1"/>
          <p:nvPr/>
        </p:nvSpPr>
        <p:spPr>
          <a:xfrm>
            <a:off x="288000" y="936000"/>
            <a:ext cx="8424000" cy="51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Zdravotní a ekologická hlediska:</a:t>
            </a: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Míč je z hlediska koncového uživatele zdravotně nezávadný.         Splňuje limity na přítomnost nebezpečných látek dle seznamu SVHC. Výrobní proces míče je velmi šetrný vůči životnímu prostředí: při lepené technologii, kterou je míč zhotoven, je použito ekologické, vodou ředitelné kaučukové lepidlo.                                                                     Po skončení životnosti umožňuje společnost GALA a.s. svým zákazníkům zpětný odběr míčů a ekologickou recyklaci. </a:t>
            </a:r>
          </a:p>
          <a:p>
            <a:pPr>
              <a:lnSpc>
                <a:spcPct val="115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Společnost GALA a.s. zařazením tohoto míče do výroby reagovala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na požadavky trhu po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inovaci designu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volejbalového míče a na 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potřeby sportovců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zlepšit herní vlastnosti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míče. Obě tyto podmínky 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byly splněny.  </a:t>
            </a: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Kniha „Nezapomeň na nohy“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02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03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304" name="Obrázek 303"/>
          <p:cNvPicPr/>
          <p:nvPr/>
        </p:nvPicPr>
        <p:blipFill>
          <a:blip r:embed="rId2"/>
          <a:stretch/>
        </p:blipFill>
        <p:spPr>
          <a:xfrm>
            <a:off x="1833840" y="1944000"/>
            <a:ext cx="5561640" cy="374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Kniha „Nezapomeň na nohy“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07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08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309" name="Obrázek 308"/>
          <p:cNvPicPr/>
          <p:nvPr/>
        </p:nvPicPr>
        <p:blipFill>
          <a:blip r:embed="rId2"/>
          <a:stretch/>
        </p:blipFill>
        <p:spPr>
          <a:xfrm>
            <a:off x="1725840" y="1512000"/>
            <a:ext cx="5738760" cy="410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Kniha „Nezapomeň na nohy“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12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13" name="CustomShape 4"/>
          <p:cNvSpPr/>
          <p:nvPr/>
        </p:nvSpPr>
        <p:spPr>
          <a:xfrm>
            <a:off x="504000" y="1080000"/>
            <a:ext cx="8134920" cy="48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 výstupu:</a:t>
            </a:r>
            <a:endParaRPr lang="cs-CZ" sz="2000" b="1" i="1" strike="noStrike" spc="-1" dirty="0">
              <a:solidFill>
                <a:srgbClr val="2E74B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Edukační ilustrovaná kniha </a:t>
            </a:r>
            <a:endParaRPr lang="cs-CZ" sz="2000" b="1" i="1" strike="noStrike" spc="-1" dirty="0">
              <a:solidFill>
                <a:srgbClr val="2E74B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Průmyslově právní ochrana: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Kniha: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průmyslový vzor Společenství č. 008912661-0001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Pexeso: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průmyslový vzor Společenství 008915474-0001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                        	 u Úřadu Evropské unie pro duševní vlastnictví (EUIPO) </a:t>
            </a: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Autorskoprávní ochrana: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Kniha, pexeso a omalovánky 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©</a:t>
            </a: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  <a:p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 transferu: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Licenční smlouva nakladatelská s prestižním vydavatelstvím HOST – vydavatelství, s.r.o. </a:t>
            </a: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Kniha „Nezapomeň na nohy“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1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17" name="CustomShape 4"/>
          <p:cNvSpPr/>
          <p:nvPr/>
        </p:nvSpPr>
        <p:spPr>
          <a:xfrm>
            <a:off x="360000" y="864000"/>
            <a:ext cx="8280000" cy="51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TextShape 5"/>
          <p:cNvSpPr txBox="1"/>
          <p:nvPr/>
        </p:nvSpPr>
        <p:spPr>
          <a:xfrm>
            <a:off x="360000" y="936000"/>
            <a:ext cx="828000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cs-CZ" sz="1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Popis a přednosti řešení:</a:t>
            </a:r>
            <a:endParaRPr lang="cs-CZ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cs-CZ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cs-CZ" sz="1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Kniha „Nezapomeň na nohy“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ilustrovaná knížka s praktickými radami</a:t>
            </a:r>
            <a:b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ukázkami zaměřenými na návyky podporující správný vývoj nohou </a:t>
            </a:r>
            <a:b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prevenci vzniku nežádoucích změn. Má </a:t>
            </a:r>
            <a:r>
              <a:rPr lang="cs-CZ" sz="18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zábavnou formou přiblížit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funkci a význam </a:t>
            </a:r>
            <a:r>
              <a:rPr lang="cs-CZ" sz="18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nohou v pohybovém aparátu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člověka.  </a:t>
            </a:r>
            <a:endParaRPr lang="cs-CZ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Primárně je tato kniha určena </a:t>
            </a:r>
            <a:r>
              <a:rPr lang="cs-CZ" sz="18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dětem, rodičům, pedagogům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mateřských a základních škol. </a:t>
            </a:r>
            <a:endParaRPr lang="cs-CZ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Součástí knihy jsou </a:t>
            </a:r>
            <a:r>
              <a:rPr lang="cs-CZ" sz="18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QR kódy s odkazy na animace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 pohybovými aktivitami k danému tématu, </a:t>
            </a:r>
            <a:r>
              <a:rPr lang="cs-CZ" sz="18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pexeso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</a:t>
            </a:r>
            <a:r>
              <a:rPr lang="cs-CZ" sz="18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omalovánky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cs-CZ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Kniha nalezne uplatnění i </a:t>
            </a:r>
            <a:r>
              <a:rPr lang="cs-CZ" sz="18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ve zdravotnictví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zejména v oboru </a:t>
            </a:r>
            <a:r>
              <a:rPr lang="cs-CZ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podiatrie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a         také diabetologie, kde je  péče o nohy v rámci prevence rovněž klíčová.              Texty i ilustrace byly podrobeny odborné korekci </a:t>
            </a:r>
            <a:r>
              <a:rPr lang="cs-CZ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podiatra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a fyzioterapeuta. </a:t>
            </a: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Jedna dílčí kapitola byla představena v MŠ jako praktický test vhodnosti      cviků a ilustrací. </a:t>
            </a:r>
            <a:endParaRPr lang="cs-CZ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2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22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Obrázek 322"/>
          <p:cNvPicPr/>
          <p:nvPr/>
        </p:nvPicPr>
        <p:blipFill>
          <a:blip r:embed="rId2"/>
          <a:stretch/>
        </p:blipFill>
        <p:spPr>
          <a:xfrm>
            <a:off x="1459080" y="1584000"/>
            <a:ext cx="6271920" cy="40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2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27" name="CustomShape 4"/>
          <p:cNvSpPr/>
          <p:nvPr/>
        </p:nvSpPr>
        <p:spPr>
          <a:xfrm>
            <a:off x="504000" y="1009080"/>
            <a:ext cx="8134920" cy="49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28" name="TextShape 5"/>
          <p:cNvSpPr txBox="1"/>
          <p:nvPr/>
        </p:nvSpPr>
        <p:spPr>
          <a:xfrm>
            <a:off x="288000" y="936000"/>
            <a:ext cx="8424000" cy="51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 výstupů: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chráněné výsledky aplikovaného výzkumu na téma </a:t>
            </a:r>
            <a:endParaRPr lang="cs-CZ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Zpracování odpadů živočišného a rostlinného původu na bílkovinný hydrolyzát pro různé aplikace</a:t>
            </a:r>
            <a:b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cs-CZ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Formy transferu: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Smluvní výzkum, společný výzkum, licence, převod práv, předání know-how</a:t>
            </a: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Tým FAI UTB pod vedením doc. Jiřího Pechy a prof. Karla Kolomazníka se dlouhodobě zabývá zpracováním odpadů živočišného a rostlinného původu na bílkovinný hydrolyzát pro různé aplikace. Výsledky výzkumu  s mezinárodním přesahem jsou provázeny  úspěšným transferem do aplikační sféry. </a:t>
            </a:r>
            <a:br>
              <a:rPr lang="cs-CZ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cs-CZ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Dále budou představeny jednotlivé výsledky výzkumného týmu s úspěšným transferem, jejich historie a cesta do praxe.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3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32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33" name="TextShape 5"/>
          <p:cNvSpPr txBox="1"/>
          <p:nvPr/>
        </p:nvSpPr>
        <p:spPr>
          <a:xfrm>
            <a:off x="360000" y="936000"/>
            <a:ext cx="8278920" cy="544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</a:t>
            </a:r>
          </a:p>
          <a:p>
            <a:pPr>
              <a:lnSpc>
                <a:spcPct val="115000"/>
              </a:lnSpc>
            </a:pP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Způsob přípravy roztoků bílkovinných materiálů na bázi keratinu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který byl vyvinut jako výzkum na zakázku pro firmu </a:t>
            </a:r>
            <a:r>
              <a:rPr lang="cs-CZ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Tonak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a.s. Nový Jičín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Připravené bílkovinné materiály na bázi keratinu mají mnohostranné použití: v kosmetice, v textilním průmyslu, pro výrobu keratinových šamponů a mýdel, jako čističe nehtových laků, obaly pro potravinářské produkty, hnojiva i pro přípravu biodegradabilních filmů. </a:t>
            </a:r>
          </a:p>
          <a:p>
            <a:pPr>
              <a:lnSpc>
                <a:spcPct val="115000"/>
              </a:lnSpc>
            </a:pP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Řešení je chráněno platným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Evropským patentem č. 3074521 „PROCESS FOR THE PREPARATION OF SOLUTIONS OF PROTEIN KERATIN MATERIALS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“, jehož majitelem je společnost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Tonak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a.s. Know-how vytvořené k tomuto patentu výzkumným týmem umožnilo  zadavateli vypracování kompletního projektu na vybudování výrobní jednotky pro zpracování keratinových odpadů. </a:t>
            </a:r>
          </a:p>
          <a:p>
            <a:pPr>
              <a:lnSpc>
                <a:spcPct val="115000"/>
              </a:lnSpc>
            </a:pP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3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37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8" name="Obrázek 337"/>
          <p:cNvPicPr/>
          <p:nvPr/>
        </p:nvPicPr>
        <p:blipFill>
          <a:blip r:embed="rId2"/>
          <a:stretch/>
        </p:blipFill>
        <p:spPr>
          <a:xfrm>
            <a:off x="2190960" y="792000"/>
            <a:ext cx="4016880" cy="56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4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42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343" name="Obrázek 342"/>
          <p:cNvPicPr/>
          <p:nvPr/>
        </p:nvPicPr>
        <p:blipFill>
          <a:blip r:embed="rId2"/>
          <a:stretch/>
        </p:blipFill>
        <p:spPr>
          <a:xfrm>
            <a:off x="2239200" y="731160"/>
            <a:ext cx="4012920" cy="565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72000" y="0"/>
            <a:ext cx="64069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Vznik Centra transferu technologií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594720" y="936000"/>
            <a:ext cx="7971120" cy="53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7" name="CustomShape 4"/>
          <p:cNvSpPr/>
          <p:nvPr/>
        </p:nvSpPr>
        <p:spPr>
          <a:xfrm>
            <a:off x="360000" y="1008000"/>
            <a:ext cx="827964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360000" y="1008000"/>
            <a:ext cx="8349840" cy="525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Univerzita Tomáše Bati šla rovněž touto cestou a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 realizaci vytvořené směrnice upravující </a:t>
            </a:r>
            <a:r>
              <a:rPr lang="cs-CZ" sz="20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uplatnění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ochranu práv duševního vlastnictví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UTB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vybudovala na počátku roku 2008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personální zázemí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založením speciálního útvaru pro péči o ochranu a využívání duševního vlastnictví –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Centra transferu technologií – CTT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Vývoj Centra transferu technologií z hlediska personálního prošel od úplného počátku (2 osoby – patentoví zástupci) přes fázi spolupráce      s technologickými skauty (7 osob CTT + skauti na fakultách) do dnešního počtu celkem 5 osob.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Počátky činnosti CTT byly zaměřeny na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nastavení systému evidence výsledků výzkumu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splňujících předpoklady pro získání průmyslově právní ochrany a následných kroků –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uplatnění práva UTB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k těmto novým řešením, jako nezbytné báze pro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podávání přihlášek jménem univerzity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na Úřad průmyslového vlastnictví a další instituce.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4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47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48" name="TextShape 5"/>
          <p:cNvSpPr txBox="1"/>
          <p:nvPr/>
        </p:nvSpPr>
        <p:spPr>
          <a:xfrm>
            <a:off x="288000" y="864000"/>
            <a:ext cx="8424000" cy="544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2)</a:t>
            </a:r>
          </a:p>
          <a:p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rámci projektu LTE219003 „</a:t>
            </a:r>
            <a:r>
              <a:rPr lang="cs-CZ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FERTI-MAIZE 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Inovativní listové hnojivo pro kukuřici na bázi bílkovinných vedlejších produktů“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opět jako výzkum na zakázku byla pro firmu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KORTAN spol. s r.o. Hrádek nad Nisou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(dále jen KORTAN) byla vytvořena dvě technická řešení chráněná:</a:t>
            </a: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užitným vzorem CZ 36491 „Kapalné listové hnojivo s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biostimulačním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účinkem na bázi bílkovinného hydrolyzátu směsných kolagenních odpadů“ </a:t>
            </a:r>
          </a:p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užitným vzorem CZ 36492 „Kapalné listové hnojivo s 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biostimulačním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účinkem na bázi nízko-molekulárního bílkovinného hydrolyzátu směsných kolagenních odpadů“. </a:t>
            </a:r>
          </a:p>
          <a:p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oběma užitným vzorům byly se zadavatelem uzavřeny licence a poskytnuto související know-how. </a:t>
            </a:r>
          </a:p>
          <a:p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5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52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353" name="Obrázek 352"/>
          <p:cNvPicPr/>
          <p:nvPr/>
        </p:nvPicPr>
        <p:blipFill>
          <a:blip r:embed="rId2"/>
          <a:stretch/>
        </p:blipFill>
        <p:spPr>
          <a:xfrm>
            <a:off x="2163240" y="726120"/>
            <a:ext cx="4100760" cy="580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5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57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358" name="Obrázek 357"/>
          <p:cNvPicPr/>
          <p:nvPr/>
        </p:nvPicPr>
        <p:blipFill>
          <a:blip r:embed="rId2"/>
          <a:stretch/>
        </p:blipFill>
        <p:spPr>
          <a:xfrm>
            <a:off x="2145600" y="721080"/>
            <a:ext cx="4118400" cy="578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6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62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63" name="TextShape 5"/>
          <p:cNvSpPr txBox="1"/>
          <p:nvPr/>
        </p:nvSpPr>
        <p:spPr>
          <a:xfrm>
            <a:off x="288000" y="864000"/>
            <a:ext cx="8350920" cy="5726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3)</a:t>
            </a: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rámci mezinárodního projektu EUREKA PROJECT FERTI-MAIZE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„Innovative Foliar Fertilizer Based on Proteins By-Products for Maize Treatment“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vytvořil výzkumný tým jako výsledek mezinárodního společného výzkumu ve spolupráci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rumunskými partnery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PROBSTDORFER SAATZUCHT ROMANIA SRL a The National Research &amp; Development Institute for Textiles and Leather (INCDTP)-Leather and Footwear Research Institute Division (ICPI) a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českou firmou KORTAN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vynález o názvu „Způsob výroby pomocného materiálu na bázi Ca, S a N pro hnojení půdy”, chráněný: </a:t>
            </a: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patentem č. 310027 v ČR,</a:t>
            </a: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patentem č. 137457 v Rumunsku. </a:t>
            </a:r>
          </a:p>
          <a:p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uzavřena smlouva o využívání vynálezu mezi UTB a firmami PROBSTDORFER SAATZUCHT ROMANIA SRL a KORTAN. </a:t>
            </a:r>
          </a:p>
          <a:p>
            <a:endParaRPr lang="cs-CZ" sz="20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6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67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368" name="Obrázek 367"/>
          <p:cNvPicPr/>
          <p:nvPr/>
        </p:nvPicPr>
        <p:blipFill>
          <a:blip r:embed="rId2"/>
          <a:stretch/>
        </p:blipFill>
        <p:spPr>
          <a:xfrm>
            <a:off x="2038680" y="838440"/>
            <a:ext cx="4257720" cy="564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Zpracování odpadu rostlinného a živočišného původu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na bílkovinný hydrolyzát pro různé aplikace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7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72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73" name="TextShape 5"/>
          <p:cNvSpPr txBox="1"/>
          <p:nvPr/>
        </p:nvSpPr>
        <p:spPr>
          <a:xfrm>
            <a:off x="288000" y="936000"/>
            <a:ext cx="8350920" cy="496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4)</a:t>
            </a:r>
          </a:p>
          <a:p>
            <a:pPr>
              <a:lnSpc>
                <a:spcPct val="115000"/>
              </a:lnSpc>
            </a:pPr>
            <a:b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Výzkumný tým řešil jako smluvní výzkum vývoj jiného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pomocného přípravku pro hnojiva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rámci mezinárodní spolupráce s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VUCHT a.s. Bratislava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kdy partner byl nalezen a zprostředkován prostřednictvím Centra transferu technologií UTB ve Zlíně. </a:t>
            </a:r>
          </a:p>
          <a:p>
            <a:pPr>
              <a:lnSpc>
                <a:spcPct val="115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Kromě smluvního výzkumu plně hrazeného z neveřejných zdrojů   uhradil zadavatel i finanční vyrovnání za předání (transfer) know-how. </a:t>
            </a:r>
          </a:p>
          <a:p>
            <a:pPr>
              <a:lnSpc>
                <a:spcPct val="115000"/>
              </a:lnSpc>
            </a:pPr>
            <a:endParaRPr lang="cs-CZ" sz="2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Vzdělávací aktivity Centra transferu technologií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76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77" name="CustomShape 4"/>
          <p:cNvSpPr/>
          <p:nvPr/>
        </p:nvSpPr>
        <p:spPr>
          <a:xfrm>
            <a:off x="432000" y="1080000"/>
            <a:ext cx="8205840" cy="503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 pozice ochrany a transferu duševního vlastnictví obecně se CTT   podílí také na řadě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projektů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které nenavazují na výzkum, ale jsou zaměřeny na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vzdělávání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–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studentské výukové programy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například pro předmět Základy 	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podnikání, modul 9 – Ochrana duševního vlastnictví v praxi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–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nabídka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vzdělávání pro veřejnost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Celoživotní vzdělávání (CŽV)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nebo Univerzita třetího věku (U3V), tématika duševního vlastnictví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u="sng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–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jednorázové interní semináře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 zaměstnance i studenty,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které CTT pořádá každoročně na aktuální témata. Příklady posledních 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	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seminářů pořádaných na podzim 2023: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„Optimalizace nakládání s duševním vlastnictvím UTB ve Zlíně	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z hlediska zajištění jeho účinné právní ochrany a efektivní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komercializace“,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„Řešení sporů z duševního vlastnictví“.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Externí působení Centra transferu technologií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80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81" name="CustomShape 4"/>
          <p:cNvSpPr/>
          <p:nvPr/>
        </p:nvSpPr>
        <p:spPr>
          <a:xfrm>
            <a:off x="432000" y="936000"/>
            <a:ext cx="8206920" cy="50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Univerzita Tomáše Bati je prostřednictvím Centra transferu technologií také členem celostátní organizace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TRANSFERA.CZ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, která se podílí na formování transferového ekosystému v České republice.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Konference TRANSFERY se konala ve dnech 9.-10. dubna 2024 v Brně a její program reflektoval aktuální témata transferu technologií                  v celostátním měřítku, především chystanou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reformu transferu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z pozice Úřadu vlády, se zohledněním situace v oblasti podpory výzkumu a vývoje, kde se připravuje </a:t>
            </a:r>
            <a:r>
              <a:rPr lang="cs-CZ" sz="2000" b="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novela zákona 130/2002 Sb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Univerzita tak udržuje kontakt s aktuálním děním v této oblasti a sdílí s ostatními VŠ zkušenosti z transferových procesů.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 spolupracující firemní partnery i ostatní externí subjekty CTT poskytuje 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konzultační a rešeršní služby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 oblasti ochrany a využití duševního vlastnictví. 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Průmyslově právní ochrana v zahraničí probíhá na bázi zprostředkování, které může tým CTT poskytnout i pro firemní partnery.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Kdo jsme a kde nás najdete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594720" y="936000"/>
            <a:ext cx="53931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84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85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2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Obrázek 385"/>
          <p:cNvPicPr/>
          <p:nvPr/>
        </p:nvPicPr>
        <p:blipFill>
          <a:blip r:embed="rId2"/>
          <a:stretch/>
        </p:blipFill>
        <p:spPr>
          <a:xfrm>
            <a:off x="959040" y="1237320"/>
            <a:ext cx="7392600" cy="483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Kdo jsme a kde nás najdete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594720" y="936000"/>
            <a:ext cx="53931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89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90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2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Obrázek 390"/>
          <p:cNvPicPr/>
          <p:nvPr/>
        </p:nvPicPr>
        <p:blipFill>
          <a:blip r:embed="rId2"/>
          <a:stretch/>
        </p:blipFill>
        <p:spPr>
          <a:xfrm>
            <a:off x="1115640" y="1296000"/>
            <a:ext cx="7032960" cy="42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Centrum transferu technologií UTB – stručně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2" name="CustomShape 4"/>
          <p:cNvSpPr/>
          <p:nvPr/>
        </p:nvSpPr>
        <p:spPr>
          <a:xfrm>
            <a:off x="576000" y="792000"/>
            <a:ext cx="79916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specializované  pracoviště  pro spolupráci s aplikační sférou a transfer výsledků VaV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bylo zřízeno k 1. 1. 2008 v rámci organizační struktury Univerzitního institutu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zabezpečuje průmyslově právní ochranu výstupů aplikovaného výzkumu generovaných na fakultách a součástech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organizuje licenční jednání a zajišťuje smluvní agendu pro transfer duševního vlastnictví vzniklého na 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poskytuje interní konzultace zaměstnancům a studentům UTB a pořádá informační a vzdělávací semináře v oblasti duševního vlastnictví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nabízí poradenské a konzultační služby pro soukromý sektor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				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</a:t>
            </a:r>
            <a:r>
              <a:rPr lang="cs-CZ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Závěr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77760" y="72000"/>
            <a:ext cx="64011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94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95" name="CustomShape 4"/>
          <p:cNvSpPr/>
          <p:nvPr/>
        </p:nvSpPr>
        <p:spPr>
          <a:xfrm>
            <a:off x="504000" y="1224000"/>
            <a:ext cx="8134920" cy="46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396" name="TextShape 5"/>
          <p:cNvSpPr txBox="1"/>
          <p:nvPr/>
        </p:nvSpPr>
        <p:spPr>
          <a:xfrm>
            <a:off x="246240" y="1152000"/>
            <a:ext cx="8681760" cy="446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Děkuji Vám, rovněž i jménem svých kolegů spoluautorů, za pozornost.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 Ing. Dana Kreizlová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patentový zástupce CZ, EPO, EUIPO, specialista IP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Centrum transferu technologií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U11 - Nad Ovčírnou 3685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UTB ve Zlíně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Telefon: +420 739 329 958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E-mail:</a:t>
            </a:r>
            <a:r>
              <a:rPr lang="cs-CZ" sz="1800" b="1" u="sng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kreizlova</a:t>
            </a:r>
            <a:r>
              <a:rPr lang="cs-CZ" sz="18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@utb.cz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60000" y="936000"/>
            <a:ext cx="8421840" cy="53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Činnost CTT byla </a:t>
            </a:r>
            <a:r>
              <a:rPr lang="cs-CZ" sz="2000" b="0" i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první etapě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po jeho založení přednostně zaměřena    na </a:t>
            </a:r>
            <a:r>
              <a:rPr lang="cs-CZ" sz="2000" b="0" i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intenzifikaci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1" i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ochrany duševního vlastnictví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Vedle vytvořeného personálního zázemí byla tato strategie podpořena úpravou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Metodiky hodnocení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vědeckovýzkumných organizací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kde při vykazování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výsledků VaV byly podpořeny typy výstupů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 zajištěnou průmyslově právní ochranou –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patent, užitný vzor, průmyslový vzor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Vlivem těchto podmínek a aktivit CTT i výzkumných týmů se zvyšoval 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počet získaných ochranných dokumentů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udělených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patentů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zapsaných </a:t>
            </a:r>
            <a:r>
              <a:rPr lang="cs-CZ" sz="2000" b="0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osvědčení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roce 2012 UTB získala celkem </a:t>
            </a:r>
            <a:r>
              <a:rPr lang="cs-CZ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60</a:t>
            </a: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nových ochranných dokumentů,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 nichž nejvíce byly zastoupeny užitné vzory (28) a průmyslové vzory EU (27).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0" y="0"/>
            <a:ext cx="64789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První etapa působnosti Centra transferu technologií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6" name="CustomShape 2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CustomShape 3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8" name="CustomShape 4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Přehled počtu podaných přihlášek v letech 2001-2023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Obrázek 198"/>
          <p:cNvPicPr/>
          <p:nvPr/>
        </p:nvPicPr>
        <p:blipFill>
          <a:blip r:embed="rId2"/>
          <a:stretch/>
        </p:blipFill>
        <p:spPr>
          <a:xfrm>
            <a:off x="23400" y="1014840"/>
            <a:ext cx="9143280" cy="485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Znázornění přihlašovací aktivity UTB v letech 2001-2023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CustomShape 4"/>
          <p:cNvSpPr/>
          <p:nvPr/>
        </p:nvSpPr>
        <p:spPr>
          <a:xfrm>
            <a:off x="230040" y="792000"/>
            <a:ext cx="8726040" cy="51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Obrázek 203"/>
          <p:cNvPicPr/>
          <p:nvPr/>
        </p:nvPicPr>
        <p:blipFill>
          <a:blip r:embed="rId2"/>
          <a:stretch/>
        </p:blipFill>
        <p:spPr>
          <a:xfrm>
            <a:off x="428040" y="1335960"/>
            <a:ext cx="813996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-108360" y="-171360"/>
            <a:ext cx="8224560" cy="90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Přehled počtu získaných dokumentů v letech 2008-2023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94720" y="1437480"/>
            <a:ext cx="539316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7" name="CustomShape 3"/>
          <p:cNvSpPr/>
          <p:nvPr/>
        </p:nvSpPr>
        <p:spPr>
          <a:xfrm>
            <a:off x="974880" y="2507760"/>
            <a:ext cx="3150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8" name="CustomShape 4"/>
          <p:cNvSpPr/>
          <p:nvPr/>
        </p:nvSpPr>
        <p:spPr>
          <a:xfrm>
            <a:off x="230040" y="792000"/>
            <a:ext cx="8726040" cy="54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9" name="Obrázek 208"/>
          <p:cNvPicPr/>
          <p:nvPr/>
        </p:nvPicPr>
        <p:blipFill>
          <a:blip r:embed="rId2"/>
          <a:stretch/>
        </p:blipFill>
        <p:spPr>
          <a:xfrm>
            <a:off x="23400" y="1127880"/>
            <a:ext cx="9143280" cy="462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UNI</Template>
  <TotalTime>8388</TotalTime>
  <Words>3448</Words>
  <Application>Microsoft Office PowerPoint</Application>
  <PresentationFormat>Předvádění na obrazovce (4:3)</PresentationFormat>
  <Paragraphs>286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Arial Narrow</vt:lpstr>
      <vt:lpstr>Symbol</vt:lpstr>
      <vt:lpstr>Wingdings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Tomáše Bati ve Zlíně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rozvoje UTB</dc:title>
  <dc:subject/>
  <dc:creator>Malovcová, Černý</dc:creator>
  <dc:description/>
  <cp:lastModifiedBy>Petr Večeře</cp:lastModifiedBy>
  <cp:revision>828</cp:revision>
  <dcterms:created xsi:type="dcterms:W3CDTF">2007-09-24T08:28:12Z</dcterms:created>
  <dcterms:modified xsi:type="dcterms:W3CDTF">2024-04-24T12:54:37Z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Univerzita Tomáše Bati ve Zlíně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